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7" r:id="rId11"/>
    <p:sldId id="268" r:id="rId12"/>
    <p:sldId id="269" r:id="rId13"/>
    <p:sldId id="270" r:id="rId14"/>
    <p:sldId id="271" r:id="rId15"/>
    <p:sldId id="273" r:id="rId16"/>
    <p:sldId id="265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7"/>
    <p:restoredTop sz="94648"/>
  </p:normalViewPr>
  <p:slideViewPr>
    <p:cSldViewPr snapToGrid="0" snapToObjects="1">
      <p:cViewPr>
        <p:scale>
          <a:sx n="90" d="100"/>
          <a:sy n="90" d="100"/>
        </p:scale>
        <p:origin x="1120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E3413-A04A-D64F-BED0-D804A11BC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DC98F7-BBEB-E54A-BC8C-FAB8636E53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D37A8-8309-3E40-B433-84E73D21E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9E170-B5DB-D243-85A8-6B098D8FC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BBCF5-FBAE-4645-8A80-40906F311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79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E83F0-DF8E-CF46-AE62-4A3705522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88D7DB-AA89-8745-B9D2-A6F08B6E0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124D0-6B1A-0C4A-9BB6-5F07517D4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558A2-1111-674F-9C8E-9FAEF3C0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D80C7-3244-EC40-ABE2-5D0B30E6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2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0CA3A4-C999-FF41-B43C-6130ACAD0F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DC4F34-3E99-4F4E-B89C-CEC3C35952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2DB53-F8FE-7A40-A70A-FD2BD370B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A77C3-66C1-5D45-94C9-65A377B5B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9C7A2-34E2-814B-A9CE-047A65E45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7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B0009-0168-B848-9C42-6916BF648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4DAF0-EBEC-5A43-A8CC-0428E6B8D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104AC-1170-4F4F-AB32-D9E855110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A5C3E-215E-9E4D-B9EB-7A492F477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DA9DC-272A-994B-ABCA-3887732EC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15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14759-15BA-F549-B724-9A38E4E61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A7C09-34FA-0A43-B1DB-15BD04F7C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5DC7F-B516-6141-8B7D-226CFBE7A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E5BC5-CCED-B740-9BC7-50593A07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71703-21A9-2546-A436-38C6ADDEC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9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C1609-7DD5-4D46-BAE5-3B7EA3BC4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68422-6D6B-9642-B5CC-171EF653DA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1125E3-5E4E-7E45-997D-2A1A2EC77F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FA02F8-8789-EB41-9270-22C53CDBB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AD208-29CC-FD4B-A1D4-E2B13AD97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DCD33-EFA5-154D-A6D4-A268CC6A1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5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5DE9B-6491-4342-A9CF-A385C2F5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551E02-86FC-1841-86DF-3ADFC7539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B155BE-0339-B14E-8AD9-19565E9B9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DB696E-DBE1-7048-AAA6-C0A10F1986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6A4280-1513-FB42-8D02-7F2B62AFA0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672503-0853-184D-A4EC-63693251C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6F5966-7F2A-E94F-AB04-2D2B7EA02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97DA5E-C70D-5F45-9A26-FFB7BDD3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9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EC653-C8D5-FE45-B56F-5CEB6A2FA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00F312-4E86-8E43-843E-35B6161C4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6C746-F1A9-384D-9614-9BB6CEA9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44EEBC-A0AB-CE44-A3DE-AE4795262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323244-D0D5-5B4E-AD6E-BDD362B1A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0522B5-E261-BA43-8225-DDFA9CF7B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72457-4BDB-3145-928D-9CDC1D171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4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07E34-502C-F749-ACFC-09C704106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526D2-EC78-724D-AD5E-C35838083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D4A705-875F-204B-B16F-72C7C106E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34FFE-8E95-F94F-85DC-0B37FD74E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19CA0-250E-2948-9A17-8B0B4AF89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A6F5A-351D-7C46-9EFD-536260E5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9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0C0D8-1A7B-6544-8028-EECFE6AFA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D5A459-6CAF-4B4F-9A2C-A178A1B41E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5D05FC-39DB-A84F-9B56-042BFBA2A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2D950-1B30-4E48-8D46-56B584FE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B118B-1D39-0D46-98A2-71E94EAA5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59A850-54DA-8844-9B9B-327D27F83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81A276-007D-F74F-AD02-36D875D4C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44666B-A1E5-CF4C-ACE8-7B0D5E3671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134F6-64AC-694F-A4A9-40E0E26C15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5D127-C17C-6A4E-A462-0F1AD744A271}" type="datetimeFigureOut">
              <a:rPr lang="en-US" smtClean="0"/>
              <a:t>6/29/22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6DC82-8A10-C94B-AEA3-DC622A6755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48297-7BE6-0643-AF8A-E6B8A04596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0802E-6611-D848-AF8D-FA2365864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2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MEGAN@DEVOTEDCREATIONS.CO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5B9508FA-5F62-5145-81C8-7C2B3DEBC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78D755-D815-2E4A-9358-5A2F64EC5A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latin typeface="Bodoni 72 Book" pitchFamily="2" charset="0"/>
              </a:rPr>
              <a:t>Turning Objections into </a:t>
            </a:r>
            <a:r>
              <a:rPr lang="en-US" sz="13900" dirty="0">
                <a:solidFill>
                  <a:srgbClr val="FF40FF"/>
                </a:solidFill>
                <a:latin typeface="Rastanty Cortez" panose="02000506000000020003" pitchFamily="2" charset="77"/>
              </a:rPr>
              <a:t>Opportunities</a:t>
            </a:r>
            <a:endParaRPr lang="en-US" dirty="0">
              <a:solidFill>
                <a:srgbClr val="FF40FF"/>
              </a:solidFill>
              <a:latin typeface="Rastanty Cortez" panose="02000506000000020003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79155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2502B8D-9E5B-B446-BBBD-7BC7BF64D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E309646-9185-164D-A717-BC36ECB5F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Common Types of Objections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6D5BA6A-FDE3-0641-A0B9-E1D913D9C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1" t="7313" r="13858" b="19051"/>
          <a:stretch/>
        </p:blipFill>
        <p:spPr bwMode="auto">
          <a:xfrm>
            <a:off x="318761" y="2510957"/>
            <a:ext cx="2804229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4D5A195-3257-7B45-8B3B-9D1AB40EB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632" y="2510957"/>
            <a:ext cx="3090368" cy="205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919FDEB-D29D-B446-A8B6-6CF06E592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550" y="2510957"/>
            <a:ext cx="3052915" cy="205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49FCF6D6-F3B8-1946-AA0E-6F179403F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058" y="2510957"/>
            <a:ext cx="3215181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D38B5E-25EB-EE40-AF35-BF04E892C63C}"/>
              </a:ext>
            </a:extLst>
          </p:cNvPr>
          <p:cNvSpPr txBox="1"/>
          <p:nvPr/>
        </p:nvSpPr>
        <p:spPr>
          <a:xfrm>
            <a:off x="972914" y="4796852"/>
            <a:ext cx="14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Lack of Budget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D2C40B-2198-4244-95DA-2A2D521F8622}"/>
              </a:ext>
            </a:extLst>
          </p:cNvPr>
          <p:cNvSpPr txBox="1"/>
          <p:nvPr/>
        </p:nvSpPr>
        <p:spPr>
          <a:xfrm>
            <a:off x="3872200" y="4796852"/>
            <a:ext cx="1357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Lack of Trust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915637-43A8-F24F-8C28-8565BE411818}"/>
              </a:ext>
            </a:extLst>
          </p:cNvPr>
          <p:cNvSpPr txBox="1"/>
          <p:nvPr/>
        </p:nvSpPr>
        <p:spPr>
          <a:xfrm>
            <a:off x="6720203" y="4796852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Lack of Need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97DB86-8682-AA40-A18D-CBFC25DCDDEB}"/>
              </a:ext>
            </a:extLst>
          </p:cNvPr>
          <p:cNvSpPr txBox="1"/>
          <p:nvPr/>
        </p:nvSpPr>
        <p:spPr>
          <a:xfrm>
            <a:off x="9469665" y="4796852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Lack of Urgency</a:t>
            </a:r>
          </a:p>
        </p:txBody>
      </p:sp>
    </p:spTree>
    <p:extLst>
      <p:ext uri="{BB962C8B-B14F-4D97-AF65-F5344CB8AC3E}">
        <p14:creationId xmlns:p14="http://schemas.microsoft.com/office/powerpoint/2010/main" val="3942539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145A9D1-C0E9-A24F-B587-BBAC2DB9A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60075-3012-3B4D-AFA9-8323DC1A4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0" y="365125"/>
            <a:ext cx="6496050" cy="1325563"/>
          </a:xfrm>
        </p:spPr>
        <p:txBody>
          <a:bodyPr/>
          <a:lstStyle/>
          <a:p>
            <a:r>
              <a:rPr lang="en-US" sz="7200" b="1" dirty="0">
                <a:solidFill>
                  <a:srgbClr val="FF40FF"/>
                </a:solidFill>
                <a:latin typeface="Rastanty Cortez" panose="02000506000000020003" pitchFamily="2" charset="77"/>
              </a:rPr>
              <a:t>Budget</a:t>
            </a:r>
            <a:endParaRPr lang="en-US" b="1" dirty="0">
              <a:solidFill>
                <a:srgbClr val="FF40FF"/>
              </a:solidFill>
              <a:latin typeface="Rastanty Cortez" panose="02000506000000020003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6A785-4EEF-494F-BC82-F39349DC5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7750" y="1825625"/>
            <a:ext cx="6496050" cy="4351338"/>
          </a:xfrm>
        </p:spPr>
        <p:txBody>
          <a:bodyPr/>
          <a:lstStyle/>
          <a:p>
            <a:r>
              <a:rPr lang="en-US" dirty="0">
                <a:latin typeface="Bodoni 72 Book" pitchFamily="2" charset="0"/>
              </a:rPr>
              <a:t>Something we are all watching now</a:t>
            </a:r>
          </a:p>
          <a:p>
            <a:r>
              <a:rPr lang="en-US" dirty="0">
                <a:latin typeface="Bodoni 72 Book" pitchFamily="2" charset="0"/>
              </a:rPr>
              <a:t>Objections because of price </a:t>
            </a:r>
            <a:r>
              <a:rPr lang="en-US" dirty="0">
                <a:latin typeface="Bodoni 72 Book" pitchFamily="2" charset="0"/>
              </a:rPr>
              <a:t>is the </a:t>
            </a:r>
            <a:r>
              <a:rPr lang="en-US" dirty="0">
                <a:latin typeface="Bodoni 72 Book" pitchFamily="2" charset="0"/>
              </a:rPr>
              <a:t>most common objection we hear</a:t>
            </a:r>
          </a:p>
          <a:p>
            <a:r>
              <a:rPr lang="en-US" dirty="0">
                <a:latin typeface="Bodoni 72 Book" pitchFamily="2" charset="0"/>
              </a:rPr>
              <a:t>Risk vs Reward</a:t>
            </a:r>
          </a:p>
          <a:p>
            <a:r>
              <a:rPr lang="en-US" dirty="0">
                <a:latin typeface="Bodoni 72 Book" pitchFamily="2" charset="0"/>
              </a:rPr>
              <a:t>Your response is</a:t>
            </a:r>
            <a:r>
              <a:rPr lang="en-US" dirty="0">
                <a:latin typeface="Bodoni 72 Book" pitchFamily="2" charset="0"/>
              </a:rPr>
              <a:t> creating value behind the product and painting a picture of their results.</a:t>
            </a:r>
          </a:p>
          <a:p>
            <a:pPr lvl="1"/>
            <a:r>
              <a:rPr lang="en-US" dirty="0">
                <a:latin typeface="Bodoni 72 Book" pitchFamily="2" charset="0"/>
              </a:rPr>
              <a:t>Convince them that the reward is worth the risk</a:t>
            </a:r>
          </a:p>
          <a:p>
            <a:endParaRPr lang="en-US" dirty="0">
              <a:latin typeface="Bodoni 72 Book" pitchFamily="2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4089557-32F9-0448-8D19-2906CF755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127918"/>
            <a:ext cx="4210050" cy="28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0C564B-9430-9C4C-B517-FF7E3A56F2C3}"/>
              </a:ext>
            </a:extLst>
          </p:cNvPr>
          <p:cNvSpPr txBox="1"/>
          <p:nvPr/>
        </p:nvSpPr>
        <p:spPr>
          <a:xfrm>
            <a:off x="666834" y="4252754"/>
            <a:ext cx="35290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amazon prime = paying at least $25 for free shipping</a:t>
            </a:r>
          </a:p>
          <a:p>
            <a:endParaRPr lang="en-US" dirty="0"/>
          </a:p>
          <a:p>
            <a:r>
              <a:rPr lang="en-US" dirty="0"/>
              <a:t>Amazon prime = free and fast shipping on almost everything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36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DBDF139-2F05-AA4E-8998-87A769C52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AC07F6-B8B8-9840-9082-0B3F203E3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b="1" dirty="0">
                <a:solidFill>
                  <a:srgbClr val="FF40FF"/>
                </a:solidFill>
                <a:latin typeface="Rastanty Cortez" panose="02000506000000020003" pitchFamily="2" charset="77"/>
              </a:rPr>
              <a:t>Trust</a:t>
            </a:r>
            <a:endParaRPr lang="en-US" b="1" dirty="0">
              <a:solidFill>
                <a:srgbClr val="FF40FF"/>
              </a:solidFill>
              <a:latin typeface="Rastanty Cortez" panose="02000506000000020003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73556-A852-8A44-868D-CBBFD2224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Bodoni 72 Book" pitchFamily="2" charset="0"/>
              </a:rPr>
              <a:t>“I have never heard of your company”</a:t>
            </a:r>
          </a:p>
          <a:p>
            <a:r>
              <a:rPr lang="en-US" dirty="0">
                <a:latin typeface="Bodoni 72 Book" pitchFamily="2" charset="0"/>
              </a:rPr>
              <a:t>People do business with people they know, like &amp; trust</a:t>
            </a:r>
          </a:p>
          <a:p>
            <a:pPr lvl="1"/>
            <a:r>
              <a:rPr lang="en-US" dirty="0">
                <a:latin typeface="Bodoni 72 Book" pitchFamily="2" charset="0"/>
              </a:rPr>
              <a:t>Everyone starts </a:t>
            </a:r>
            <a:r>
              <a:rPr lang="en-US" dirty="0">
                <a:latin typeface="Bodoni 72 Book" pitchFamily="2" charset="0"/>
              </a:rPr>
              <a:t>somewhere and it’s a </a:t>
            </a:r>
            <a:r>
              <a:rPr lang="en-US" dirty="0">
                <a:latin typeface="Bodoni 72 Book" pitchFamily="2" charset="0"/>
              </a:rPr>
              <a:t>trial-and-error process</a:t>
            </a:r>
          </a:p>
          <a:p>
            <a:pPr lvl="1"/>
            <a:r>
              <a:rPr lang="en-US" dirty="0">
                <a:latin typeface="Bodoni 72 Book" pitchFamily="2" charset="0"/>
              </a:rPr>
              <a:t>Think </a:t>
            </a:r>
            <a:r>
              <a:rPr lang="en-US" dirty="0">
                <a:latin typeface="Bodoni 72 Book" pitchFamily="2" charset="0"/>
              </a:rPr>
              <a:t>of other services that you/others get done</a:t>
            </a:r>
          </a:p>
          <a:p>
            <a:r>
              <a:rPr lang="en-US" dirty="0">
                <a:latin typeface="Bodoni 72 Book" pitchFamily="2" charset="0"/>
              </a:rPr>
              <a:t>Instill trust and value into the brand. What does your salon and brand provide them?</a:t>
            </a:r>
          </a:p>
          <a:p>
            <a:pPr lvl="1"/>
            <a:r>
              <a:rPr lang="en-US" dirty="0">
                <a:latin typeface="Bodoni 72 Book" pitchFamily="2" charset="0"/>
              </a:rPr>
              <a:t>Be genuine</a:t>
            </a:r>
          </a:p>
          <a:p>
            <a:r>
              <a:rPr lang="en-US" dirty="0">
                <a:latin typeface="Bodoni 72 Book" pitchFamily="2" charset="0"/>
              </a:rPr>
              <a:t>Word of mouth is the best advertising for your business!</a:t>
            </a:r>
          </a:p>
        </p:txBody>
      </p:sp>
    </p:spTree>
    <p:extLst>
      <p:ext uri="{BB962C8B-B14F-4D97-AF65-F5344CB8AC3E}">
        <p14:creationId xmlns:p14="http://schemas.microsoft.com/office/powerpoint/2010/main" val="375863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8A29890-5C99-9148-857E-6B47E7469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2A1B0D-4C24-124C-A0ED-20D863F8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946650" cy="1101777"/>
          </a:xfrm>
        </p:spPr>
        <p:txBody>
          <a:bodyPr anchor="ctr">
            <a:normAutofit fontScale="90000"/>
          </a:bodyPr>
          <a:lstStyle/>
          <a:p>
            <a:r>
              <a:rPr lang="en-US" sz="7200" b="1" dirty="0">
                <a:solidFill>
                  <a:srgbClr val="FF40FF"/>
                </a:solidFill>
                <a:latin typeface="Rastanty Cortez" panose="02000506000000020003" pitchFamily="2" charset="77"/>
              </a:rPr>
              <a:t>Do they have a need?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33A3F-3DA4-5A4B-954E-07DC04038B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2939" y="1558976"/>
            <a:ext cx="5453062" cy="4201619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Bodoni 72 Book" pitchFamily="2" charset="0"/>
              </a:rPr>
              <a:t>YES!</a:t>
            </a:r>
          </a:p>
          <a:p>
            <a:endParaRPr lang="en-US" dirty="0">
              <a:latin typeface="Bodoni 72 Book" pitchFamily="2" charset="0"/>
            </a:endParaRPr>
          </a:p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Do they have a want for tanning lotion?</a:t>
            </a:r>
          </a:p>
          <a:p>
            <a:r>
              <a:rPr lang="en-US" dirty="0">
                <a:latin typeface="Bodoni 72 Book" pitchFamily="2" charset="0"/>
              </a:rPr>
              <a:t>Maybe?</a:t>
            </a:r>
            <a:endParaRPr lang="en-US" dirty="0">
              <a:latin typeface="Bodoni 72 Book" pitchFamily="2" charset="0"/>
            </a:endParaRPr>
          </a:p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Do they need it?</a:t>
            </a:r>
          </a:p>
          <a:p>
            <a:r>
              <a:rPr lang="en-US" dirty="0">
                <a:latin typeface="Bodoni 72 Book" pitchFamily="2" charset="0"/>
              </a:rPr>
              <a:t>Yes, but they</a:t>
            </a:r>
            <a:r>
              <a:rPr lang="en-US" dirty="0">
                <a:latin typeface="Bodoni 72 Book" pitchFamily="2" charset="0"/>
              </a:rPr>
              <a:t> don’t know what they don’t know.</a:t>
            </a:r>
          </a:p>
          <a:p>
            <a:endParaRPr lang="en-US" dirty="0">
              <a:latin typeface="Bodoni 72 Book" pitchFamily="2" charset="0"/>
            </a:endParaRPr>
          </a:p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What products</a:t>
            </a:r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 do they use at the beach?</a:t>
            </a:r>
          </a:p>
          <a:p>
            <a:endParaRPr lang="en-US" dirty="0">
              <a:latin typeface="Bodoni 72 Book" pitchFamily="2" charset="0"/>
            </a:endParaRPr>
          </a:p>
          <a:p>
            <a:r>
              <a:rPr lang="en-US" dirty="0">
                <a:latin typeface="Bodoni 72 Book" pitchFamily="2" charset="0"/>
              </a:rPr>
              <a:t>This is the best objection because it is the best time to give customers information.</a:t>
            </a:r>
          </a:p>
          <a:p>
            <a:r>
              <a:rPr lang="en-US" dirty="0">
                <a:latin typeface="Bodoni 72 Book" pitchFamily="2" charset="0"/>
              </a:rPr>
              <a:t>Don’t stop at tanning lotion, remember about face &amp; aftercare products!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4433B7F-55F7-124B-A209-03657B498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917" y="1257300"/>
            <a:ext cx="4503295" cy="450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99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68B975B-7F60-A349-BB9B-C23919CE9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88D4D3-614C-CB46-89D3-D32BF681B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8232775" cy="828675"/>
          </a:xfrm>
        </p:spPr>
        <p:txBody>
          <a:bodyPr anchor="ctr">
            <a:normAutofit fontScale="90000"/>
          </a:bodyPr>
          <a:lstStyle/>
          <a:p>
            <a:r>
              <a:rPr lang="en-US" sz="6000" b="1" dirty="0">
                <a:solidFill>
                  <a:srgbClr val="FF40FF"/>
                </a:solidFill>
                <a:latin typeface="Rastanty Cortez" panose="02000506000000020003" pitchFamily="2" charset="77"/>
              </a:rPr>
              <a:t>Is it </a:t>
            </a:r>
            <a:r>
              <a:rPr lang="en-US" sz="6000" b="1" i="1" dirty="0">
                <a:solidFill>
                  <a:srgbClr val="FF40FF"/>
                </a:solidFill>
                <a:latin typeface="Rastanty Cortez" panose="02000506000000020003" pitchFamily="2" charset="77"/>
              </a:rPr>
              <a:t>really</a:t>
            </a:r>
            <a:r>
              <a:rPr lang="en-US" sz="6000" b="1" dirty="0">
                <a:solidFill>
                  <a:srgbClr val="FF40FF"/>
                </a:solidFill>
                <a:latin typeface="Rastanty Cortez" panose="02000506000000020003" pitchFamily="2" charset="77"/>
              </a:rPr>
              <a:t> not the right time or is this an excuse?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AAC29F-3D55-6949-8E8E-6E746CA5A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414463"/>
            <a:ext cx="4813957" cy="4454525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Bodoni 72 Book" pitchFamily="2" charset="0"/>
              </a:rPr>
              <a:t>First of the month</a:t>
            </a:r>
          </a:p>
          <a:p>
            <a:r>
              <a:rPr lang="en-US" sz="2400" dirty="0">
                <a:latin typeface="Bodoni 72 Book" pitchFamily="2" charset="0"/>
              </a:rPr>
              <a:t>Break the </a:t>
            </a:r>
            <a:r>
              <a:rPr lang="en-US" sz="2400" dirty="0">
                <a:latin typeface="Bodoni 72 Book" pitchFamily="2" charset="0"/>
              </a:rPr>
              <a:t>barrier and ask them why it is not the right time.</a:t>
            </a:r>
          </a:p>
          <a:p>
            <a:endParaRPr lang="en-US" sz="2400" dirty="0">
              <a:latin typeface="Bodoni 72 Book" pitchFamily="2" charset="0"/>
            </a:endParaRPr>
          </a:p>
          <a:p>
            <a:r>
              <a:rPr lang="en-US" sz="2400" dirty="0">
                <a:latin typeface="Bodoni 72 Book" pitchFamily="2" charset="0"/>
              </a:rPr>
              <a:t>If it doesn’t work out that day, follow up with them another time they come in for a visit. Make notes on their account so everyone can see.</a:t>
            </a:r>
          </a:p>
          <a:p>
            <a:endParaRPr lang="en-US" sz="2400" dirty="0">
              <a:latin typeface="Bodoni 72 Book" pitchFamily="2" charset="0"/>
            </a:endParaRPr>
          </a:p>
          <a:p>
            <a:r>
              <a:rPr lang="en-US" sz="2400" dirty="0">
                <a:latin typeface="Bodoni 72 Book" pitchFamily="2" charset="0"/>
              </a:rPr>
              <a:t>What is their time worth?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8F8B73E-1A16-584C-94D6-2EBA67680D13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7735"/>
          <a:stretch>
            <a:fillRect/>
          </a:stretch>
        </p:blipFill>
        <p:spPr bwMode="auto">
          <a:xfrm>
            <a:off x="6538256" y="2057400"/>
            <a:ext cx="4817131" cy="380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761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A40A37E-816D-1D4E-9CBF-55287A3A4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EEDCBB-2B7A-1B47-A28E-75CF106C2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>
                <a:solidFill>
                  <a:srgbClr val="FF40FF"/>
                </a:solidFill>
                <a:latin typeface="Rastanty Cortez" panose="02000506000000020003" pitchFamily="2" charset="77"/>
              </a:rPr>
              <a:t>”Isn’t it cheaper online?”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8510F-0BA3-EC4C-81B7-99CD056CC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2737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Bodoni 72 Book" pitchFamily="2" charset="0"/>
              </a:rPr>
              <a:t>No Safety seal</a:t>
            </a:r>
          </a:p>
          <a:p>
            <a:r>
              <a:rPr lang="en-US" dirty="0">
                <a:latin typeface="Bodoni 72 Book" pitchFamily="2" charset="0"/>
              </a:rPr>
              <a:t>Loyalty doesn’t come from a cheaper </a:t>
            </a:r>
            <a:r>
              <a:rPr lang="en-US" dirty="0">
                <a:latin typeface="Bodoni 72 Book" pitchFamily="2" charset="0"/>
              </a:rPr>
              <a:t>cost</a:t>
            </a:r>
          </a:p>
          <a:p>
            <a:pPr lvl="1"/>
            <a:r>
              <a:rPr lang="en-US" dirty="0">
                <a:latin typeface="Bodoni 72 Book" pitchFamily="2" charset="0"/>
              </a:rPr>
              <a:t>Comes from the salon associate who is authentic and looks out for the customer</a:t>
            </a:r>
          </a:p>
          <a:p>
            <a:r>
              <a:rPr lang="en-US" dirty="0">
                <a:latin typeface="Bodoni 72 Book" pitchFamily="2" charset="0"/>
              </a:rPr>
              <a:t>Discount in salon most of the time, they can buy it right now and start tanning with it now vs waiting to arrive</a:t>
            </a:r>
          </a:p>
          <a:p>
            <a:r>
              <a:rPr lang="en-US" dirty="0">
                <a:latin typeface="Bodoni 72 Book" pitchFamily="2" charset="0"/>
              </a:rPr>
              <a:t>They know exactly what they’re getting and you can tell them where it comes from</a:t>
            </a:r>
          </a:p>
          <a:p>
            <a:r>
              <a:rPr lang="en-US" dirty="0">
                <a:latin typeface="Bodoni 72 Book" pitchFamily="2" charset="0"/>
              </a:rPr>
              <a:t>Smell the </a:t>
            </a:r>
            <a:r>
              <a:rPr lang="en-US" dirty="0">
                <a:latin typeface="Bodoni 72 Book" pitchFamily="2" charset="0"/>
              </a:rPr>
              <a:t>product</a:t>
            </a:r>
          </a:p>
          <a:p>
            <a:r>
              <a:rPr lang="en-US" dirty="0">
                <a:latin typeface="Bodoni 72 Book" pitchFamily="2" charset="0"/>
              </a:rPr>
              <a:t>Guarantee our products </a:t>
            </a:r>
          </a:p>
          <a:p>
            <a:r>
              <a:rPr lang="en-US" dirty="0">
                <a:latin typeface="Bodoni 72 Book" pitchFamily="2" charset="0"/>
              </a:rPr>
              <a:t>**Would you buy vitamins online?</a:t>
            </a:r>
          </a:p>
          <a:p>
            <a:r>
              <a:rPr lang="en-US" dirty="0">
                <a:latin typeface="Bodoni 72 Book" pitchFamily="2" charset="0"/>
              </a:rPr>
              <a:t>**Dermatologist sunscreen</a:t>
            </a:r>
          </a:p>
        </p:txBody>
      </p:sp>
    </p:spTree>
    <p:extLst>
      <p:ext uri="{BB962C8B-B14F-4D97-AF65-F5344CB8AC3E}">
        <p14:creationId xmlns:p14="http://schemas.microsoft.com/office/powerpoint/2010/main" val="317625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D5CC2DE-EAD1-B148-B053-7570441F1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5202B0-11D2-8940-889B-88B25A939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dirty="0">
                <a:solidFill>
                  <a:srgbClr val="FF40FF"/>
                </a:solidFill>
                <a:latin typeface="Rastanty Cortez" panose="02000506000000020003" pitchFamily="2" charset="77"/>
              </a:rPr>
              <a:t>In the end…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B475E-76F1-2D47-A773-4AAE2C8DB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32238"/>
          </a:xfrm>
        </p:spPr>
        <p:txBody>
          <a:bodyPr/>
          <a:lstStyle/>
          <a:p>
            <a:r>
              <a:rPr lang="en-US" dirty="0">
                <a:latin typeface="Bodoni 72 Book" pitchFamily="2" charset="0"/>
              </a:rPr>
              <a:t>Use objections to grow relationships with clients</a:t>
            </a:r>
          </a:p>
          <a:p>
            <a:r>
              <a:rPr lang="en-US" dirty="0">
                <a:latin typeface="Bodoni 72 Book" pitchFamily="2" charset="0"/>
              </a:rPr>
              <a:t>Relationships = trust</a:t>
            </a:r>
          </a:p>
          <a:p>
            <a:r>
              <a:rPr lang="en-US" dirty="0">
                <a:latin typeface="Bodoni 72 Book" pitchFamily="2" charset="0"/>
              </a:rPr>
              <a:t>Be authentic and understanding</a:t>
            </a:r>
          </a:p>
          <a:p>
            <a:pPr lvl="1"/>
            <a:r>
              <a:rPr lang="en-US" dirty="0">
                <a:latin typeface="Bodoni 72 Book" pitchFamily="2" charset="0"/>
              </a:rPr>
              <a:t>Don’t push so hard that you push the client away</a:t>
            </a:r>
          </a:p>
          <a:p>
            <a:r>
              <a:rPr lang="en-US" dirty="0">
                <a:latin typeface="Bodoni 72 Book" pitchFamily="2" charset="0"/>
              </a:rPr>
              <a:t>They have a need that your salon can fill, they might not know they need the add </a:t>
            </a:r>
            <a:r>
              <a:rPr lang="en-US" dirty="0" err="1">
                <a:latin typeface="Bodoni 72 Book" pitchFamily="2" charset="0"/>
              </a:rPr>
              <a:t>on’s</a:t>
            </a:r>
            <a:r>
              <a:rPr lang="en-US" dirty="0">
                <a:latin typeface="Bodoni 72 Book" pitchFamily="2" charset="0"/>
              </a:rPr>
              <a:t> until you tell them.</a:t>
            </a:r>
          </a:p>
        </p:txBody>
      </p:sp>
    </p:spTree>
    <p:extLst>
      <p:ext uri="{BB962C8B-B14F-4D97-AF65-F5344CB8AC3E}">
        <p14:creationId xmlns:p14="http://schemas.microsoft.com/office/powerpoint/2010/main" val="735251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A6181F07-A34A-A54D-81BB-DDE605644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8FCDAB-231C-684B-99CD-0BE18D0946B4}"/>
              </a:ext>
            </a:extLst>
          </p:cNvPr>
          <p:cNvSpPr txBox="1"/>
          <p:nvPr/>
        </p:nvSpPr>
        <p:spPr>
          <a:xfrm>
            <a:off x="1373981" y="1305342"/>
            <a:ext cx="94440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Gabriola" pitchFamily="82" charset="0"/>
              </a:rPr>
              <a:t>THANK YOU AND HAVE A GREAT HOLIDAY WEEKEND!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6A1AA2-18DC-A145-86BB-F110B17139B4}"/>
              </a:ext>
            </a:extLst>
          </p:cNvPr>
          <p:cNvSpPr txBox="1"/>
          <p:nvPr/>
        </p:nvSpPr>
        <p:spPr>
          <a:xfrm>
            <a:off x="1597819" y="4257288"/>
            <a:ext cx="94440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Gabriola" pitchFamily="82" charset="0"/>
              </a:rPr>
              <a:t>MEGAN RACINE | NATIONAL SALES TRAINER </a:t>
            </a:r>
            <a:r>
              <a:rPr lang="en-US" sz="2800" b="1" dirty="0">
                <a:solidFill>
                  <a:schemeClr val="bg1"/>
                </a:solidFill>
                <a:latin typeface="Gabriola" pitchFamily="82" charset="0"/>
                <a:hlinkClick r:id="rId3"/>
              </a:rPr>
              <a:t>MEGAN@DEVOTEDCREATIONS.COM</a:t>
            </a:r>
            <a:r>
              <a:rPr lang="en-US" sz="2800" b="1" dirty="0">
                <a:solidFill>
                  <a:schemeClr val="bg1"/>
                </a:solidFill>
                <a:latin typeface="Gabriola" pitchFamily="82" charset="0"/>
              </a:rPr>
              <a:t> | 813-361-1866</a:t>
            </a:r>
          </a:p>
        </p:txBody>
      </p:sp>
    </p:spTree>
    <p:extLst>
      <p:ext uri="{BB962C8B-B14F-4D97-AF65-F5344CB8AC3E}">
        <p14:creationId xmlns:p14="http://schemas.microsoft.com/office/powerpoint/2010/main" val="3823992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BCB446F-949A-5A47-BAD9-B1F6BC438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AFE79E-8B0C-1640-AE99-FA888E10C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What is an objection?</a:t>
            </a:r>
            <a:endParaRPr lang="en-US" dirty="0">
              <a:solidFill>
                <a:srgbClr val="FF40FF"/>
              </a:solidFill>
              <a:latin typeface="Bodoni 72 Book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BD6B3-76C2-B244-818F-5A5793BA4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Bodoni 72 Book" pitchFamily="2" charset="0"/>
              </a:rPr>
              <a:t>Any type of concern that a customer raises in reference to an internal barrier that obstructs their ability to purchase a product/service.</a:t>
            </a:r>
          </a:p>
          <a:p>
            <a:r>
              <a:rPr lang="en-US" sz="3200" dirty="0">
                <a:latin typeface="Bodoni 72 Book" pitchFamily="2" charset="0"/>
              </a:rPr>
              <a:t>An explicit </a:t>
            </a:r>
            <a:r>
              <a:rPr lang="en-US" sz="3200" dirty="0">
                <a:latin typeface="Bodoni 72 Book" pitchFamily="2" charset="0"/>
              </a:rPr>
              <a:t>indication that your </a:t>
            </a:r>
            <a:r>
              <a:rPr lang="en-US" sz="3200" dirty="0">
                <a:latin typeface="Bodoni 72 Book" pitchFamily="2" charset="0"/>
              </a:rPr>
              <a:t>customer's buying process is a little more complicated</a:t>
            </a:r>
          </a:p>
          <a:p>
            <a:r>
              <a:rPr lang="en-US" sz="3200" dirty="0">
                <a:latin typeface="Bodoni 72 Book" pitchFamily="2" charset="0"/>
              </a:rPr>
              <a:t>Customers object </a:t>
            </a:r>
            <a:r>
              <a:rPr lang="en-US" sz="3200" dirty="0">
                <a:latin typeface="Bodoni 72 Book" pitchFamily="2" charset="0"/>
              </a:rPr>
              <a:t>to the sales if they don’t have the </a:t>
            </a:r>
            <a:r>
              <a:rPr lang="en-US" sz="3200" dirty="0">
                <a:latin typeface="Bodoni 72 Book" pitchFamily="2" charset="0"/>
              </a:rPr>
              <a:t>resources to go through with the purchase </a:t>
            </a:r>
          </a:p>
          <a:p>
            <a:pPr lvl="1"/>
            <a:r>
              <a:rPr lang="en-US" sz="2800" dirty="0">
                <a:latin typeface="Bodoni 72 Book" pitchFamily="2" charset="0"/>
              </a:rPr>
              <a:t>Interest, </a:t>
            </a:r>
            <a:r>
              <a:rPr lang="en-US" sz="2800" dirty="0">
                <a:latin typeface="Bodoni 72 Book" pitchFamily="2" charset="0"/>
              </a:rPr>
              <a:t>need, financial, </a:t>
            </a:r>
            <a:r>
              <a:rPr lang="en-US" sz="2800" dirty="0" err="1">
                <a:latin typeface="Bodoni 72 Book" pitchFamily="2" charset="0"/>
              </a:rPr>
              <a:t>etc</a:t>
            </a:r>
            <a:endParaRPr lang="en-US" sz="2800" dirty="0"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35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E9EDD8F-0A83-3840-A231-20F46A262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D341B-A26C-A54C-AA85-97837C35B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2637"/>
            <a:ext cx="10515600" cy="435133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Bodoni 72 Book" pitchFamily="2" charset="0"/>
              </a:rPr>
              <a:t>Overcoming an objection and handling an objection begins with addressing the reason for the objection</a:t>
            </a:r>
          </a:p>
          <a:p>
            <a:r>
              <a:rPr lang="en-US" sz="3200" dirty="0">
                <a:latin typeface="Bodoni 72 Book" pitchFamily="2" charset="0"/>
              </a:rPr>
              <a:t>Then respond in a</a:t>
            </a:r>
            <a:r>
              <a:rPr lang="en-US" sz="3200" dirty="0">
                <a:latin typeface="Bodoni 72 Book" pitchFamily="2" charset="0"/>
              </a:rPr>
              <a:t> way that alleviates </a:t>
            </a:r>
            <a:r>
              <a:rPr lang="en-US" sz="3200" dirty="0">
                <a:latin typeface="Bodoni 72 Book" pitchFamily="2" charset="0"/>
              </a:rPr>
              <a:t>that concern</a:t>
            </a:r>
          </a:p>
          <a:p>
            <a:r>
              <a:rPr lang="en-US" sz="3200" dirty="0">
                <a:latin typeface="Bodoni 72 Book" pitchFamily="2" charset="0"/>
              </a:rPr>
              <a:t>Most common</a:t>
            </a:r>
            <a:r>
              <a:rPr lang="en-US" sz="3200" dirty="0">
                <a:latin typeface="Bodoni 72 Book" pitchFamily="2" charset="0"/>
              </a:rPr>
              <a:t> concerns – too </a:t>
            </a:r>
            <a:r>
              <a:rPr lang="en-US" sz="3200" dirty="0">
                <a:latin typeface="Bodoni 72 Book" pitchFamily="2" charset="0"/>
              </a:rPr>
              <a:t>expensive, I am only going to tan a couple times, I tan fine without lotion</a:t>
            </a:r>
          </a:p>
          <a:p>
            <a:r>
              <a:rPr lang="en-US" sz="3200" dirty="0">
                <a:latin typeface="Bodoni 72 Book" pitchFamily="2" charset="0"/>
              </a:rPr>
              <a:t>You never want to argue with the customer and pressure them into purchasing the product</a:t>
            </a:r>
            <a:endParaRPr lang="en-US" sz="3200" dirty="0"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668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BDA118A-3557-144A-987B-90F5CA526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5FB330-FC9C-CE4E-A0E1-0081091D4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Objections vs Brush Off’s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72009-52E2-1A4A-A0B7-F640E7A0A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Bodoni 72 Book" pitchFamily="2" charset="0"/>
              </a:rPr>
              <a:t>Objections can be authentic</a:t>
            </a:r>
          </a:p>
          <a:p>
            <a:endParaRPr lang="en-US" dirty="0">
              <a:latin typeface="Bodoni 72 Book" pitchFamily="2" charset="0"/>
            </a:endParaRPr>
          </a:p>
          <a:p>
            <a:endParaRPr lang="en-US" dirty="0">
              <a:latin typeface="Bodoni 72 Book" pitchFamily="2" charset="0"/>
            </a:endParaRPr>
          </a:p>
          <a:p>
            <a:endParaRPr lang="en-US" dirty="0">
              <a:latin typeface="Bodoni 72 Book" pitchFamily="2" charset="0"/>
            </a:endParaRPr>
          </a:p>
          <a:p>
            <a:r>
              <a:rPr lang="en-US" dirty="0">
                <a:latin typeface="Bodoni 72 Book" pitchFamily="2" charset="0"/>
              </a:rPr>
              <a:t>Brush off’s =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9F8160E-965A-6140-BD0C-A5E403985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2397919"/>
            <a:ext cx="6096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57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9A18D44-9ECE-054F-A77E-0C3C364B5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FBBBA5-3536-ED40-82CD-43DB8CDB1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Handling Objections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B889C-52B1-7147-83AA-B00B77075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Bodoni 72 Book" pitchFamily="2" charset="0"/>
              </a:rPr>
              <a:t>Will always be a part of the sales process</a:t>
            </a:r>
          </a:p>
          <a:p>
            <a:r>
              <a:rPr lang="en-US" dirty="0">
                <a:latin typeface="Bodoni 72 Book" pitchFamily="2" charset="0"/>
              </a:rPr>
              <a:t>Skills you must</a:t>
            </a:r>
            <a:r>
              <a:rPr lang="en-US" dirty="0">
                <a:latin typeface="Bodoni 72 Book" pitchFamily="2" charset="0"/>
              </a:rPr>
              <a:t> have when </a:t>
            </a:r>
            <a:r>
              <a:rPr lang="en-US" dirty="0">
                <a:latin typeface="Bodoni 72 Book" pitchFamily="2" charset="0"/>
              </a:rPr>
              <a:t>handling an objection – </a:t>
            </a:r>
          </a:p>
          <a:p>
            <a:pPr lvl="1"/>
            <a:r>
              <a:rPr lang="en-US" dirty="0">
                <a:latin typeface="Bodoni 72 Book" pitchFamily="2" charset="0"/>
              </a:rPr>
              <a:t>Situational awareness</a:t>
            </a:r>
          </a:p>
          <a:p>
            <a:pPr lvl="1"/>
            <a:r>
              <a:rPr lang="en-US" dirty="0">
                <a:latin typeface="Bodoni 72 Book" pitchFamily="2" charset="0"/>
              </a:rPr>
              <a:t>Accrue background information</a:t>
            </a:r>
          </a:p>
          <a:p>
            <a:pPr lvl="1"/>
            <a:r>
              <a:rPr lang="en-US" dirty="0">
                <a:latin typeface="Bodoni 72 Book" pitchFamily="2" charset="0"/>
              </a:rPr>
              <a:t>Lead with </a:t>
            </a:r>
            <a:r>
              <a:rPr lang="en-US" dirty="0">
                <a:latin typeface="Bodoni 72 Book" pitchFamily="2" charset="0"/>
              </a:rPr>
              <a:t>empathy</a:t>
            </a:r>
          </a:p>
          <a:p>
            <a:pPr lvl="1"/>
            <a:r>
              <a:rPr lang="en-US" dirty="0">
                <a:latin typeface="Bodoni 72 Book" pitchFamily="2" charset="0"/>
              </a:rPr>
              <a:t>Asking questions</a:t>
            </a:r>
          </a:p>
          <a:p>
            <a:pPr lvl="1"/>
            <a:endParaRPr lang="en-US" dirty="0">
              <a:latin typeface="Bodoni 72 Book" pitchFamily="2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3359062-50DB-0845-807A-CF581DCE8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387" y="2361846"/>
            <a:ext cx="3554413" cy="327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643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25F41AA-CBF0-5145-93CB-080426A3A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9FC4FF-A03D-BC4C-9AE4-C18D4BC12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Situational Awareness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04EB8-8CCD-BF4E-9C78-86656B304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Bodoni 72 Book" pitchFamily="2" charset="0"/>
              </a:rPr>
              <a:t>Every customer interaction is different!</a:t>
            </a:r>
          </a:p>
          <a:p>
            <a:r>
              <a:rPr lang="en-US" dirty="0">
                <a:latin typeface="Bodoni 72 Book" pitchFamily="2" charset="0"/>
              </a:rPr>
              <a:t>Understand where </a:t>
            </a:r>
            <a:r>
              <a:rPr lang="en-US" dirty="0">
                <a:latin typeface="Bodoni 72 Book" pitchFamily="2" charset="0"/>
              </a:rPr>
              <a:t>you are in the sales process and adapt if necessary</a:t>
            </a:r>
          </a:p>
          <a:p>
            <a:r>
              <a:rPr lang="en-US" dirty="0">
                <a:latin typeface="Bodoni 72 Book" pitchFamily="2" charset="0"/>
              </a:rPr>
              <a:t>Need to know your customers needs &amp; interests </a:t>
            </a:r>
          </a:p>
          <a:p>
            <a:r>
              <a:rPr lang="en-US" dirty="0">
                <a:latin typeface="Bodoni 72 Book" pitchFamily="2" charset="0"/>
              </a:rPr>
              <a:t>Important to know understand the circumstances behind the customers objection in order to address it effectively</a:t>
            </a:r>
          </a:p>
        </p:txBody>
      </p:sp>
    </p:spTree>
    <p:extLst>
      <p:ext uri="{BB962C8B-B14F-4D97-AF65-F5344CB8AC3E}">
        <p14:creationId xmlns:p14="http://schemas.microsoft.com/office/powerpoint/2010/main" val="1580068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8F1805F-AA69-0C48-BC19-0A0708B62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54A4A3-EB2E-7242-BE71-DD958DB39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Empathy</a:t>
            </a:r>
            <a:endParaRPr lang="en-US" dirty="0">
              <a:solidFill>
                <a:srgbClr val="FF40FF"/>
              </a:solidFill>
              <a:latin typeface="Bodoni 72 Book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083A2-9B0D-D74D-BC6E-EED1BBAA6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725"/>
            <a:ext cx="10515600" cy="4351338"/>
          </a:xfrm>
        </p:spPr>
        <p:txBody>
          <a:bodyPr/>
          <a:lstStyle/>
          <a:p>
            <a:r>
              <a:rPr lang="en-US" dirty="0">
                <a:latin typeface="Bodoni 72 Book" pitchFamily="2" charset="0"/>
              </a:rPr>
              <a:t>Objections are a natural part of the sales process and most of the time they reflect reasonable concern</a:t>
            </a:r>
          </a:p>
          <a:p>
            <a:pPr lvl="1"/>
            <a:r>
              <a:rPr lang="en-US" dirty="0">
                <a:latin typeface="Bodoni 72 Book" pitchFamily="2" charset="0"/>
              </a:rPr>
              <a:t>Must avoid</a:t>
            </a:r>
            <a:r>
              <a:rPr lang="en-US" dirty="0">
                <a:latin typeface="Bodoni 72 Book" pitchFamily="2" charset="0"/>
              </a:rPr>
              <a:t> getting frustrated with the customers when they don’t automatically say yes</a:t>
            </a:r>
          </a:p>
          <a:p>
            <a:r>
              <a:rPr lang="en-US" dirty="0">
                <a:latin typeface="Bodoni 72 Book" pitchFamily="2" charset="0"/>
              </a:rPr>
              <a:t>Don’t make the sale just to make the sale – make the sale </a:t>
            </a:r>
            <a:r>
              <a:rPr lang="en-US" dirty="0">
                <a:latin typeface="Bodoni 72 Book" pitchFamily="2" charset="0"/>
              </a:rPr>
              <a:t>to form a connection with that customer</a:t>
            </a:r>
          </a:p>
          <a:p>
            <a:r>
              <a:rPr lang="en-US" dirty="0">
                <a:latin typeface="Bodoni 72 Book" pitchFamily="2" charset="0"/>
              </a:rPr>
              <a:t>Your services are filling a need, products are the best add on sale to give them their best results</a:t>
            </a:r>
          </a:p>
          <a:p>
            <a:r>
              <a:rPr lang="en-US" dirty="0">
                <a:latin typeface="Bodoni 72 Book" pitchFamily="2" charset="0"/>
              </a:rPr>
              <a:t>Approach concerns with patience and empathy as this can help anticipate objections in the future</a:t>
            </a:r>
          </a:p>
        </p:txBody>
      </p:sp>
    </p:spTree>
    <p:extLst>
      <p:ext uri="{BB962C8B-B14F-4D97-AF65-F5344CB8AC3E}">
        <p14:creationId xmlns:p14="http://schemas.microsoft.com/office/powerpoint/2010/main" val="971222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C814422-30DF-5849-BFE0-C84C312FD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939442-682E-6E4F-BEC1-5BECB2BB5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Gaining Background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6F943-B27C-1D4F-9082-90CF79CC6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31863"/>
          </a:xfrm>
        </p:spPr>
        <p:txBody>
          <a:bodyPr/>
          <a:lstStyle/>
          <a:p>
            <a:r>
              <a:rPr lang="en-US" dirty="0">
                <a:latin typeface="Bodoni 72 Book" pitchFamily="2" charset="0"/>
              </a:rPr>
              <a:t>Get to know your customers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D3C9D1D-512E-FF4D-A7B9-E6655E26EAF7}"/>
              </a:ext>
            </a:extLst>
          </p:cNvPr>
          <p:cNvSpPr txBox="1">
            <a:spLocks/>
          </p:cNvSpPr>
          <p:nvPr/>
        </p:nvSpPr>
        <p:spPr>
          <a:xfrm>
            <a:off x="838200" y="290671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Asking Questions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51619BF-8C8C-8446-8D79-7B0E7D7897A0}"/>
              </a:ext>
            </a:extLst>
          </p:cNvPr>
          <p:cNvSpPr txBox="1">
            <a:spLocks/>
          </p:cNvSpPr>
          <p:nvPr/>
        </p:nvSpPr>
        <p:spPr>
          <a:xfrm>
            <a:off x="838200" y="4367212"/>
            <a:ext cx="10515600" cy="1603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Bodoni 72 Book" pitchFamily="2" charset="0"/>
              </a:rPr>
              <a:t>Thoughtful open-ended questions</a:t>
            </a:r>
          </a:p>
          <a:p>
            <a:r>
              <a:rPr lang="en-US" dirty="0">
                <a:latin typeface="Bodoni 72 Book" pitchFamily="2" charset="0"/>
              </a:rPr>
              <a:t>Be </a:t>
            </a:r>
            <a:r>
              <a:rPr lang="en-US" dirty="0">
                <a:latin typeface="Bodoni 72 Book" pitchFamily="2" charset="0"/>
              </a:rPr>
              <a:t>curious</a:t>
            </a:r>
          </a:p>
        </p:txBody>
      </p:sp>
    </p:spTree>
    <p:extLst>
      <p:ext uri="{BB962C8B-B14F-4D97-AF65-F5344CB8AC3E}">
        <p14:creationId xmlns:p14="http://schemas.microsoft.com/office/powerpoint/2010/main" val="315401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4CC2028-02AC-DC46-A716-71923DF99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F8BE46-AE7A-564C-88C7-319CCA47A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40FF"/>
                </a:solidFill>
                <a:latin typeface="Bodoni 72 Book" pitchFamily="2" charset="0"/>
              </a:rPr>
              <a:t>LAER Bonding Process™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75404-74AE-2444-BD89-0F932D586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1300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>
                <a:latin typeface="Bodoni 72 Book" pitchFamily="2" charset="0"/>
              </a:rPr>
              <a:t>Listen to the concern</a:t>
            </a:r>
          </a:p>
          <a:p>
            <a:pPr marL="514350" indent="-514350">
              <a:buAutoNum type="arabicPeriod"/>
            </a:pPr>
            <a:r>
              <a:rPr lang="en-US" dirty="0">
                <a:latin typeface="Bodoni 72 Book" pitchFamily="2" charset="0"/>
              </a:rPr>
              <a:t>Acknowledge the concern</a:t>
            </a:r>
          </a:p>
          <a:p>
            <a:pPr lvl="1"/>
            <a:r>
              <a:rPr lang="en-US" dirty="0">
                <a:latin typeface="Bodoni 72 Book" pitchFamily="2" charset="0"/>
              </a:rPr>
              <a:t>Head nod, restating their </a:t>
            </a:r>
            <a:r>
              <a:rPr lang="en-US" dirty="0">
                <a:latin typeface="Bodoni 72 Book" pitchFamily="2" charset="0"/>
              </a:rPr>
              <a:t>issue back to the customer</a:t>
            </a:r>
          </a:p>
          <a:p>
            <a:pPr lvl="1"/>
            <a:r>
              <a:rPr lang="en-US" dirty="0">
                <a:latin typeface="Bodoni 72 Book" pitchFamily="2" charset="0"/>
              </a:rPr>
              <a:t>Customers want to know that their concerns are being heard</a:t>
            </a:r>
          </a:p>
          <a:p>
            <a:pPr marL="514350" indent="-514350">
              <a:buAutoNum type="arabicPeriod"/>
            </a:pPr>
            <a:r>
              <a:rPr lang="en-US" dirty="0">
                <a:latin typeface="Bodoni 72 Book" pitchFamily="2" charset="0"/>
              </a:rPr>
              <a:t>Explore the concern</a:t>
            </a:r>
          </a:p>
          <a:p>
            <a:pPr lvl="1"/>
            <a:r>
              <a:rPr lang="en-US" dirty="0">
                <a:latin typeface="Bodoni 72 Book" pitchFamily="2" charset="0"/>
              </a:rPr>
              <a:t>Important to understand what the customer really meant</a:t>
            </a:r>
          </a:p>
          <a:p>
            <a:pPr lvl="1"/>
            <a:r>
              <a:rPr lang="en-US" dirty="0">
                <a:latin typeface="Bodoni 72 Book" pitchFamily="2" charset="0"/>
              </a:rPr>
              <a:t>People buy from those they trust, know </a:t>
            </a:r>
            <a:r>
              <a:rPr lang="en-US" dirty="0">
                <a:latin typeface="Bodoni 72 Book" pitchFamily="2" charset="0"/>
              </a:rPr>
              <a:t>and </a:t>
            </a:r>
            <a:r>
              <a:rPr lang="en-US" dirty="0">
                <a:latin typeface="Bodoni 72 Book" pitchFamily="2" charset="0"/>
              </a:rPr>
              <a:t>like.</a:t>
            </a:r>
          </a:p>
          <a:p>
            <a:pPr lvl="1"/>
            <a:r>
              <a:rPr lang="en-US" dirty="0">
                <a:latin typeface="Bodoni 72 Book" pitchFamily="2" charset="0"/>
              </a:rPr>
              <a:t>Customers</a:t>
            </a:r>
            <a:r>
              <a:rPr lang="en-US" dirty="0">
                <a:latin typeface="Bodoni 72 Book" pitchFamily="2" charset="0"/>
              </a:rPr>
              <a:t> want a personalized experience</a:t>
            </a:r>
          </a:p>
          <a:p>
            <a:pPr marL="514350" indent="-514350">
              <a:buAutoNum type="arabicPeriod"/>
            </a:pPr>
            <a:r>
              <a:rPr lang="en-US" dirty="0">
                <a:latin typeface="Bodoni 72 Book" pitchFamily="2" charset="0"/>
              </a:rPr>
              <a:t>Respond</a:t>
            </a:r>
          </a:p>
          <a:p>
            <a:pPr lvl="1"/>
            <a:r>
              <a:rPr lang="en-US" dirty="0">
                <a:latin typeface="Bodoni 72 Book" pitchFamily="2" charset="0"/>
              </a:rPr>
              <a:t>“Only once you have a complete understanding of your customer’s objection can you offer your response in the form of a recommendation, an alternative, a solution, or a next step designed to address the customer’s concern and close the transaction.”</a:t>
            </a:r>
          </a:p>
          <a:p>
            <a:pPr marL="514350" indent="-514350">
              <a:buAutoNum type="arabicPeriod"/>
            </a:pPr>
            <a:endParaRPr lang="en-US" dirty="0">
              <a:latin typeface="Bodoni 72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3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{43849B86-96F8-3D41-BE24-96C241484917}tf10001060</Template>
  <TotalTime>2637</TotalTime>
  <Words>877</Words>
  <Application>Microsoft Macintosh PowerPoint</Application>
  <PresentationFormat>Widescreen</PresentationFormat>
  <Paragraphs>109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BODONI 72 BOOK</vt:lpstr>
      <vt:lpstr>BODONI 72 BOOK</vt:lpstr>
      <vt:lpstr>Calibri</vt:lpstr>
      <vt:lpstr>Calibri Light</vt:lpstr>
      <vt:lpstr>Gabriola</vt:lpstr>
      <vt:lpstr>Rastanty Cortez</vt:lpstr>
      <vt:lpstr>Office Theme</vt:lpstr>
      <vt:lpstr>Turning Objections into Opportunities</vt:lpstr>
      <vt:lpstr>What is an objection?</vt:lpstr>
      <vt:lpstr>PowerPoint Presentation</vt:lpstr>
      <vt:lpstr>Objections vs Brush Off’s</vt:lpstr>
      <vt:lpstr>Handling Objections</vt:lpstr>
      <vt:lpstr>Situational Awareness </vt:lpstr>
      <vt:lpstr>Empathy</vt:lpstr>
      <vt:lpstr>Gaining Background Information</vt:lpstr>
      <vt:lpstr>LAER Bonding Process™</vt:lpstr>
      <vt:lpstr>Common Types of Objections</vt:lpstr>
      <vt:lpstr>Budget</vt:lpstr>
      <vt:lpstr>Trust</vt:lpstr>
      <vt:lpstr>Do they have a need?</vt:lpstr>
      <vt:lpstr>Is it really not the right time or is this an excuse?</vt:lpstr>
      <vt:lpstr>”Isn’t it cheaper online?”</vt:lpstr>
      <vt:lpstr>In the end…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Racine</dc:creator>
  <cp:lastModifiedBy>Megan Racine</cp:lastModifiedBy>
  <cp:revision>6</cp:revision>
  <dcterms:created xsi:type="dcterms:W3CDTF">2022-06-29T19:37:28Z</dcterms:created>
  <dcterms:modified xsi:type="dcterms:W3CDTF">2022-07-01T15:35:09Z</dcterms:modified>
</cp:coreProperties>
</file>